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61" r:id="rId4"/>
    <p:sldId id="262" r:id="rId5"/>
    <p:sldId id="257" r:id="rId6"/>
    <p:sldId id="25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F7B0D7F1-79E2-432A-B950-4BB1CF91F65D}">
          <p14:sldIdLst/>
        </p14:section>
        <p14:section name="Core of the presentation" id="{3001C0FC-3CAC-4441-87E7-5E6B4891D4F4}">
          <p14:sldIdLst>
            <p14:sldId id="258"/>
            <p14:sldId id="266"/>
            <p14:sldId id="261"/>
            <p14:sldId id="262"/>
            <p14:sldId id="257"/>
            <p14:sldId id="256"/>
          </p14:sldIdLst>
        </p14:section>
        <p14:section name="Thank you" id="{97E77550-33A9-4707-8233-42AA05DD4AB9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37B1-2A9A-43EB-A759-312F0F685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6002-2090-4DD6-982E-2E8DB40DB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C2DE-388A-44FC-9CF2-7EB9AFD4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5FB79-4FB0-4A61-B954-BF2B1B3F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84808-9DDE-4462-B838-85C92C5E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5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FDBC-275E-4CEB-B3C7-FFDA0E5C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64EE-DB3A-404B-9826-208F06160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9CC2E-FE05-4DDD-AD7C-4FE6C2A7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501AB-8EEE-46C1-B972-976A5FE4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F7634-4F8E-4D74-BD43-BB56F9A9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23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AB033-FF97-4F35-8640-67C715C2F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4D763-EF72-49F5-85F8-FBF546F04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89352-4CB7-493C-B7DB-82D07C01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086D-A9F2-42D2-9136-33B446AC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9124-C86C-470A-AAF8-EE03E898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53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3E29-803D-4EC3-99FC-1990B809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43BBF-68F7-481F-84D6-B9982B6E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AF70-2B16-43FE-AC34-FA4BB167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D016A-B6FD-4563-A342-7B5B4971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62873-2FBB-493E-A299-FE5218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78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E119-A6CB-4ACA-AB43-0C465DF4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0F6A-9E0F-41AE-B844-A7A63B81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76A2-B7EA-4502-92A9-653462A1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C7F16-C59B-41EC-8534-338C74F2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0DA25-D74E-4E47-AD9B-3AD227A5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B08F-39F1-49F9-A4A8-8123A11F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650E-20F0-4D00-B09F-718699434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E0CB-7A11-40FC-B7F0-B864F1437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92AFA-7F44-4E45-BF5D-F94E34F3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97688-E406-4B5B-9374-0D9F83FB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574F7-0E78-40E9-89E1-6500BE74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7B65-0309-4B9F-B7AD-950C913E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97E50-8AF7-48F2-A9BE-60963416C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09D6B-A51E-44ED-996C-A0D95FCA4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AAA4AB-0899-4022-B9D7-763023565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EDCF2-96E5-403D-8E37-C86D01417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5D219-FDB5-40B6-B150-9B04ADBC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00A7C-8D98-4A02-AD17-FD205D0E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12E49-E76F-4B18-8CEA-F60DD9C3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0A2E-87D8-4AE3-9E01-D21D80BE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F4D39-E62D-444A-A59A-B4F7DF0A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1312-BE1A-455F-B1AF-F0CAEB4E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DA58F-5E82-443C-888D-47628D0B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48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D4239-81C5-453F-9D9E-89159DE9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5D96E-CE70-4A64-8DEC-80A18618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9DE3-5258-4B7A-AC40-F1B76D9C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52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1C67-B4B3-4B9F-83B9-44B0A3106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731C-9432-4171-95DC-3FA9DF752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C8919-E426-422D-BDE0-70E357ACE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286DB-07C7-40B1-BBC5-005AE95A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1B190-DFD6-4DAE-A1F1-2D5B6471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F2E8E-0F09-406F-B82C-889D568F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62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6FAC-12CF-4878-A17E-E7C4336F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4EBF9-C455-44F9-9950-69BC819B1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F5CBF-0A3B-4BAD-9CB5-0141D58C5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CA578-88AA-4F96-9564-E3D9EDDD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A4063-EDDF-49B0-B01F-DC9F3C86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4FC0F-5BAA-468E-8D42-BDF0B9E1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37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68A55-E8EA-486C-BCF3-24DD8498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088C2-EB58-41C8-ADEB-F4BB3F49A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0469C-670C-4C54-9435-FF26B8C03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9A7B0-9F1B-4DAE-9C22-DE3C2F65FEAB}" type="datetimeFigureOut">
              <a:rPr lang="en-GB" smtClean="0"/>
              <a:t>06/09/2019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15678-CCFA-4D17-BFBF-A70048C0F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64F8-662A-4B16-9CE2-6C1F43D0D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68EA6-055D-48CF-9D09-D661AC2E37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2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F27B613-7DFC-411A-8376-865B0B1E25D0}"/>
              </a:ext>
            </a:extLst>
          </p:cNvPr>
          <p:cNvGrpSpPr/>
          <p:nvPr/>
        </p:nvGrpSpPr>
        <p:grpSpPr>
          <a:xfrm>
            <a:off x="5871207" y="1187205"/>
            <a:ext cx="2443040" cy="1962505"/>
            <a:chOff x="6307738" y="1204046"/>
            <a:chExt cx="2107574" cy="2202048"/>
          </a:xfrm>
        </p:grpSpPr>
        <p:pic>
          <p:nvPicPr>
            <p:cNvPr id="28" name="Picture 27" descr="A close up of a device&#10;&#10;Description automatically generated">
              <a:extLst>
                <a:ext uri="{FF2B5EF4-FFF2-40B4-BE49-F238E27FC236}">
                  <a16:creationId xmlns:a16="http://schemas.microsoft.com/office/drawing/2014/main" id="{7B006C48-61AE-4300-9DA5-E9F47373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307738" y="1204046"/>
              <a:ext cx="2107574" cy="2059675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DC7597-DD63-4044-815F-0121B5985C22}"/>
                </a:ext>
              </a:extLst>
            </p:cNvPr>
            <p:cNvSpPr/>
            <p:nvPr/>
          </p:nvSpPr>
          <p:spPr>
            <a:xfrm>
              <a:off x="7059268" y="3229323"/>
              <a:ext cx="176771" cy="176771"/>
            </a:xfrm>
            <a:prstGeom prst="ellipse">
              <a:avLst/>
            </a:prstGeom>
            <a:solidFill>
              <a:srgbClr val="211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B4DF305A-C682-4CDC-9C38-B8C47468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67" y="605607"/>
            <a:ext cx="2107574" cy="20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7D26EB-73C3-42AB-9771-75FE77A2809A}"/>
              </a:ext>
            </a:extLst>
          </p:cNvPr>
          <p:cNvSpPr txBox="1"/>
          <p:nvPr/>
        </p:nvSpPr>
        <p:spPr>
          <a:xfrm>
            <a:off x="313385" y="153257"/>
            <a:ext cx="352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Catching fish …</a:t>
            </a:r>
          </a:p>
        </p:txBody>
      </p:sp>
      <p:pic>
        <p:nvPicPr>
          <p:cNvPr id="4" name="Picture 3" descr="A picture containing black&#10;&#10;Description automatically generated">
            <a:extLst>
              <a:ext uri="{FF2B5EF4-FFF2-40B4-BE49-F238E27FC236}">
                <a16:creationId xmlns:a16="http://schemas.microsoft.com/office/drawing/2014/main" id="{4024E4FD-FC3E-416E-A61B-EB0F07C5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483" y="858504"/>
            <a:ext cx="3018706" cy="301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54649-6512-4A01-8EBA-29D23E3C1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" y="2794517"/>
            <a:ext cx="3331781" cy="2727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68A6D-218F-4169-A637-659B7675B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72" y="3648038"/>
            <a:ext cx="3419854" cy="29657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9AAF1-AEA1-4456-9640-DBA0203F3C0C}"/>
              </a:ext>
            </a:extLst>
          </p:cNvPr>
          <p:cNvCxnSpPr>
            <a:cxnSpLocks/>
          </p:cNvCxnSpPr>
          <p:nvPr/>
        </p:nvCxnSpPr>
        <p:spPr>
          <a:xfrm>
            <a:off x="2487164" y="4279473"/>
            <a:ext cx="2192057" cy="5099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CC178B-19C8-4F51-A4B8-48FC3E4833FC}"/>
              </a:ext>
            </a:extLst>
          </p:cNvPr>
          <p:cNvSpPr txBox="1"/>
          <p:nvPr/>
        </p:nvSpPr>
        <p:spPr>
          <a:xfrm>
            <a:off x="5499280" y="176163"/>
            <a:ext cx="437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…but are they good?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5263ED-4294-4AF8-B053-F4ED202E7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483" y="4048890"/>
            <a:ext cx="3018706" cy="2564914"/>
          </a:xfrm>
          <a:prstGeom prst="rect">
            <a:avLst/>
          </a:prstGeom>
        </p:spPr>
      </p:pic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DF2F6249-26E3-408C-B07D-D060FD9321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1" y="1861829"/>
            <a:ext cx="1508760" cy="186537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0C1C63-C317-4013-8C54-F96191EA6253}"/>
              </a:ext>
            </a:extLst>
          </p:cNvPr>
          <p:cNvCxnSpPr>
            <a:cxnSpLocks/>
          </p:cNvCxnSpPr>
          <p:nvPr/>
        </p:nvCxnSpPr>
        <p:spPr>
          <a:xfrm>
            <a:off x="4558845" y="2171645"/>
            <a:ext cx="3384152" cy="1609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D26EB-73C3-42AB-9771-75FE77A2809A}"/>
              </a:ext>
            </a:extLst>
          </p:cNvPr>
          <p:cNvSpPr txBox="1"/>
          <p:nvPr/>
        </p:nvSpPr>
        <p:spPr>
          <a:xfrm>
            <a:off x="313385" y="153257"/>
            <a:ext cx="981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fr-BE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BE" sz="3600" b="1" dirty="0" err="1">
                <a:solidFill>
                  <a:schemeClr val="accent1">
                    <a:lumMod val="50000"/>
                  </a:schemeClr>
                </a:solidFill>
              </a:rPr>
              <a:t>offer</a:t>
            </a:r>
            <a:r>
              <a:rPr lang="fr-BE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BE" sz="3600" b="1" dirty="0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fr-BE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GB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5DDDE-1D0A-4FE3-931E-357682B0D0FD}"/>
              </a:ext>
            </a:extLst>
          </p:cNvPr>
          <p:cNvGrpSpPr/>
          <p:nvPr/>
        </p:nvGrpSpPr>
        <p:grpSpPr>
          <a:xfrm>
            <a:off x="-85214" y="4765180"/>
            <a:ext cx="1764159" cy="1440851"/>
            <a:chOff x="590992" y="4651866"/>
            <a:chExt cx="1764159" cy="1440851"/>
          </a:xfrm>
        </p:grpSpPr>
        <p:pic>
          <p:nvPicPr>
            <p:cNvPr id="1030" name="Picture 6" descr="Image result for water temperature clipart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47" y="4651866"/>
              <a:ext cx="1242573" cy="138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7D26EB-73C3-42AB-9771-75FE77A2809A}"/>
                </a:ext>
              </a:extLst>
            </p:cNvPr>
            <p:cNvSpPr txBox="1"/>
            <p:nvPr/>
          </p:nvSpPr>
          <p:spPr>
            <a:xfrm>
              <a:off x="590992" y="5784940"/>
              <a:ext cx="176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</a:rPr>
                <a:t>Water temperature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7D26EB-73C3-42AB-9771-75FE77A2809A}"/>
              </a:ext>
            </a:extLst>
          </p:cNvPr>
          <p:cNvSpPr txBox="1"/>
          <p:nvPr/>
        </p:nvSpPr>
        <p:spPr>
          <a:xfrm>
            <a:off x="201305" y="1404540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Accessible in COPERNICUS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Measurable &amp; estimable in the field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15" y="2296097"/>
            <a:ext cx="1805093" cy="1390513"/>
            <a:chOff x="322890" y="1828042"/>
            <a:chExt cx="3035404" cy="2247119"/>
          </a:xfrm>
        </p:grpSpPr>
        <p:pic>
          <p:nvPicPr>
            <p:cNvPr id="1028" name="Picture 4" descr="Image result for phytoplankton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" r="23851"/>
            <a:stretch/>
          </p:blipFill>
          <p:spPr bwMode="auto">
            <a:xfrm>
              <a:off x="869450" y="2294571"/>
              <a:ext cx="1941879" cy="127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llustrations of types of phytoplankton.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00"/>
            <a:stretch/>
          </p:blipFill>
          <p:spPr bwMode="auto">
            <a:xfrm>
              <a:off x="869450" y="1828042"/>
              <a:ext cx="1941879" cy="39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D26EB-73C3-42AB-9771-75FE77A2809A}"/>
                </a:ext>
              </a:extLst>
            </p:cNvPr>
            <p:cNvSpPr txBox="1"/>
            <p:nvPr/>
          </p:nvSpPr>
          <p:spPr>
            <a:xfrm>
              <a:off x="322890" y="3577782"/>
              <a:ext cx="3035404" cy="497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</a:rPr>
                <a:t>Phytoplankton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16402" y="2545692"/>
            <a:ext cx="1635426" cy="1340500"/>
            <a:chOff x="6612243" y="2091911"/>
            <a:chExt cx="2463675" cy="1940681"/>
          </a:xfrm>
        </p:grpSpPr>
        <p:pic>
          <p:nvPicPr>
            <p:cNvPr id="1032" name="Picture 8" descr="Image result for marine sal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796" y="2091911"/>
              <a:ext cx="2007426" cy="150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D26EB-73C3-42AB-9771-75FE77A2809A}"/>
                </a:ext>
              </a:extLst>
            </p:cNvPr>
            <p:cNvSpPr txBox="1"/>
            <p:nvPr/>
          </p:nvSpPr>
          <p:spPr>
            <a:xfrm>
              <a:off x="6612243" y="3587014"/>
              <a:ext cx="2463675" cy="44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</a:rPr>
                <a:t>Salinity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2435" y="3875203"/>
            <a:ext cx="1635426" cy="1043866"/>
            <a:chOff x="4075576" y="3537859"/>
            <a:chExt cx="2059719" cy="1263446"/>
          </a:xfrm>
        </p:grpSpPr>
        <p:pic>
          <p:nvPicPr>
            <p:cNvPr id="1036" name="Picture 12" descr="Image result for Ð²Ð¾Ð»Ð½Ñ ÐºÐ»Ð¸Ð¿Ð°ÑÑ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72" y="3537859"/>
              <a:ext cx="1879528" cy="92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7D26EB-73C3-42AB-9771-75FE77A2809A}"/>
                </a:ext>
              </a:extLst>
            </p:cNvPr>
            <p:cNvSpPr txBox="1"/>
            <p:nvPr/>
          </p:nvSpPr>
          <p:spPr>
            <a:xfrm>
              <a:off x="4075576" y="4428786"/>
              <a:ext cx="2059719" cy="37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400" dirty="0" err="1">
                  <a:solidFill>
                    <a:schemeClr val="accent1">
                      <a:lumMod val="50000"/>
                    </a:schemeClr>
                  </a:solidFill>
                </a:rPr>
                <a:t>Waves</a:t>
              </a:r>
              <a:endParaRPr lang="en-GB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111718" y="3633121"/>
            <a:ext cx="1764159" cy="1227452"/>
            <a:chOff x="-382908" y="4505243"/>
            <a:chExt cx="1764159" cy="1227452"/>
          </a:xfrm>
        </p:grpSpPr>
        <p:pic>
          <p:nvPicPr>
            <p:cNvPr id="1040" name="Picture 16" descr="Related image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" y="4505243"/>
              <a:ext cx="1010447" cy="101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7D26EB-73C3-42AB-9771-75FE77A2809A}"/>
                </a:ext>
              </a:extLst>
            </p:cNvPr>
            <p:cNvSpPr txBox="1"/>
            <p:nvPr/>
          </p:nvSpPr>
          <p:spPr>
            <a:xfrm>
              <a:off x="-382908" y="5424918"/>
              <a:ext cx="176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accent1">
                      <a:lumMod val="50000"/>
                    </a:schemeClr>
                  </a:solidFill>
                </a:rPr>
                <a:t>Contaminants</a:t>
              </a:r>
            </a:p>
          </p:txBody>
        </p:sp>
      </p:grpSp>
      <p:pic>
        <p:nvPicPr>
          <p:cNvPr id="1044" name="Picture 20" descr="Image result for computer screen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49" y="623071"/>
            <a:ext cx="6023433" cy="49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north sea ma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807" y="998424"/>
            <a:ext cx="3146149" cy="317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18" y="2106073"/>
            <a:ext cx="613808" cy="5323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40" y="2745674"/>
            <a:ext cx="602311" cy="4378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29" y="2327902"/>
            <a:ext cx="602311" cy="437871"/>
          </a:xfrm>
          <a:prstGeom prst="rect">
            <a:avLst/>
          </a:prstGeom>
        </p:spPr>
      </p:pic>
      <p:pic>
        <p:nvPicPr>
          <p:cNvPr id="1054" name="Picture 30" descr="Image result for Ð²Ð¾ÑÐ¾Ð½ÐºÐ° ÐºÐ»Ð¸Ð¿Ð°ÑÑ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54498" y="2583354"/>
            <a:ext cx="3363399" cy="249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E4C81C-AA2B-473A-A58C-68A7E78B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1" t="11489" r="11820"/>
          <a:stretch/>
        </p:blipFill>
        <p:spPr>
          <a:xfrm>
            <a:off x="3478561" y="3615117"/>
            <a:ext cx="1614327" cy="2441173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A6CD3-3CE1-4CE1-807D-5ABF25967E0A}"/>
              </a:ext>
            </a:extLst>
          </p:cNvPr>
          <p:cNvSpPr txBox="1"/>
          <p:nvPr/>
        </p:nvSpPr>
        <p:spPr>
          <a:xfrm>
            <a:off x="313385" y="153257"/>
            <a:ext cx="981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Dream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C24C3-014F-45B5-8DD5-203EB4194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3" t="11506" r="16201" b="16244"/>
          <a:stretch/>
        </p:blipFill>
        <p:spPr>
          <a:xfrm>
            <a:off x="1889533" y="832536"/>
            <a:ext cx="1555631" cy="232668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C3431-03D5-49A9-9892-F541DB4B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2" t="7707" r="30038" b="55270"/>
          <a:stretch/>
        </p:blipFill>
        <p:spPr>
          <a:xfrm>
            <a:off x="5288836" y="799588"/>
            <a:ext cx="1614327" cy="2326686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F31BE-900A-4601-9210-EBC3FAEF86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27" b="5921"/>
          <a:stretch/>
        </p:blipFill>
        <p:spPr>
          <a:xfrm>
            <a:off x="8724429" y="766640"/>
            <a:ext cx="1614327" cy="2392582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73E1F-3E19-4080-8003-14C7D07832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4901" r="19346" b="14901"/>
          <a:stretch/>
        </p:blipFill>
        <p:spPr>
          <a:xfrm>
            <a:off x="7112663" y="3615117"/>
            <a:ext cx="1611766" cy="2443294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AD7D0-392E-4F59-BBF2-DC024645B5F3}"/>
              </a:ext>
            </a:extLst>
          </p:cNvPr>
          <p:cNvSpPr txBox="1"/>
          <p:nvPr/>
        </p:nvSpPr>
        <p:spPr>
          <a:xfrm>
            <a:off x="1660053" y="3137749"/>
            <a:ext cx="200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Edward Clark</a:t>
            </a:r>
          </a:p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Geophysics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32DB5-B0E9-41A7-A035-F5448058A045}"/>
              </a:ext>
            </a:extLst>
          </p:cNvPr>
          <p:cNvSpPr txBox="1"/>
          <p:nvPr/>
        </p:nvSpPr>
        <p:spPr>
          <a:xfrm>
            <a:off x="5092888" y="3137749"/>
            <a:ext cx="200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Thomas Gardner</a:t>
            </a:r>
          </a:p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Computer Science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474C2-C879-4068-B2DF-E741A3FD9B9A}"/>
              </a:ext>
            </a:extLst>
          </p:cNvPr>
          <p:cNvSpPr txBox="1"/>
          <p:nvPr/>
        </p:nvSpPr>
        <p:spPr>
          <a:xfrm>
            <a:off x="8212519" y="3137749"/>
            <a:ext cx="263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Everardo González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Ávalos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Engineering Cybernetics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08AD3-9D95-45C6-A3C0-F1265C914CD3}"/>
              </a:ext>
            </a:extLst>
          </p:cNvPr>
          <p:cNvSpPr txBox="1"/>
          <p:nvPr/>
        </p:nvSpPr>
        <p:spPr>
          <a:xfrm>
            <a:off x="3271623" y="6058412"/>
            <a:ext cx="200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Evgeny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Ivanov</a:t>
            </a:r>
          </a:p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Oceanography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7671E-4040-4B1B-9932-5CD77D07854E}"/>
              </a:ext>
            </a:extLst>
          </p:cNvPr>
          <p:cNvSpPr txBox="1"/>
          <p:nvPr/>
        </p:nvSpPr>
        <p:spPr>
          <a:xfrm>
            <a:off x="6915435" y="6058411"/>
            <a:ext cx="200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Evgeny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Ivanov</a:t>
            </a:r>
          </a:p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Marine Biology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16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AFFC37-0598-4032-BCD9-73F9832DB1B0}"/>
              </a:ext>
            </a:extLst>
          </p:cNvPr>
          <p:cNvSpPr txBox="1"/>
          <p:nvPr/>
        </p:nvSpPr>
        <p:spPr>
          <a:xfrm>
            <a:off x="313386" y="153257"/>
            <a:ext cx="615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strike="sngStrike" dirty="0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 … the ocean wants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B2C65-29D6-44DE-8BBD-C708C4646F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3" y="1582686"/>
            <a:ext cx="3429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51F91-5C7A-4FAD-B590-BF7120C298F7}"/>
              </a:ext>
            </a:extLst>
          </p:cNvPr>
          <p:cNvSpPr txBox="1"/>
          <p:nvPr/>
        </p:nvSpPr>
        <p:spPr>
          <a:xfrm>
            <a:off x="313386" y="153256"/>
            <a:ext cx="615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50000"/>
                  </a:schemeClr>
                </a:solidFill>
              </a:rPr>
              <a:t>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4B217-07F1-418C-A6C6-FB19192FBADC}"/>
              </a:ext>
            </a:extLst>
          </p:cNvPr>
          <p:cNvSpPr txBox="1"/>
          <p:nvPr/>
        </p:nvSpPr>
        <p:spPr>
          <a:xfrm>
            <a:off x="1040272" y="5227349"/>
            <a:ext cx="20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Test</a:t>
            </a:r>
            <a:endParaRPr lang="en-GB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EF61AE-2F46-480C-ADE7-8A90CA1C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41" y="1582686"/>
            <a:ext cx="2997476" cy="3133725"/>
          </a:xfrm>
          <a:prstGeom prst="rect">
            <a:avLst/>
          </a:prstGeom>
        </p:spPr>
      </p:pic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86843D92-3406-4ADE-BF24-472507B44A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1582685"/>
            <a:ext cx="4381500" cy="3133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1E3B5-D677-46F3-8E63-D84832FE1D4F}"/>
              </a:ext>
            </a:extLst>
          </p:cNvPr>
          <p:cNvSpPr txBox="1"/>
          <p:nvPr/>
        </p:nvSpPr>
        <p:spPr>
          <a:xfrm>
            <a:off x="4946958" y="5235225"/>
            <a:ext cx="20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Discuss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3AA72-0049-4847-B341-4550502EFFB9}"/>
              </a:ext>
            </a:extLst>
          </p:cNvPr>
          <p:cNvSpPr txBox="1"/>
          <p:nvPr/>
        </p:nvSpPr>
        <p:spPr>
          <a:xfrm>
            <a:off x="8998139" y="5235224"/>
            <a:ext cx="20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Fishermen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611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hip on the water&#10;&#10;Description automatically generated">
            <a:extLst>
              <a:ext uri="{FF2B5EF4-FFF2-40B4-BE49-F238E27FC236}">
                <a16:creationId xmlns:a16="http://schemas.microsoft.com/office/drawing/2014/main" id="{8A1A7AA2-B621-4970-9D9A-91BA7F7C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A78B2-9359-49AA-BB1B-ED82865522F0}"/>
              </a:ext>
            </a:extLst>
          </p:cNvPr>
          <p:cNvSpPr txBox="1"/>
          <p:nvPr/>
        </p:nvSpPr>
        <p:spPr>
          <a:xfrm>
            <a:off x="1189149" y="526745"/>
            <a:ext cx="981370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accent1">
                    <a:lumMod val="50000"/>
                  </a:schemeClr>
                </a:solidFill>
              </a:rPr>
              <a:t>Where not to fish?</a:t>
            </a:r>
          </a:p>
          <a:p>
            <a:pPr algn="ctr"/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4400" dirty="0">
                <a:solidFill>
                  <a:schemeClr val="accent1">
                    <a:lumMod val="50000"/>
                  </a:schemeClr>
                </a:solidFill>
              </a:rPr>
              <a:t>A dynamic mapping </a:t>
            </a:r>
            <a:br>
              <a:rPr lang="en-GB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4400" dirty="0">
                <a:solidFill>
                  <a:schemeClr val="accent1">
                    <a:lumMod val="50000"/>
                  </a:schemeClr>
                </a:solidFill>
              </a:rPr>
              <a:t>of sensitive and polluted fishing areas</a:t>
            </a:r>
          </a:p>
          <a:p>
            <a:pPr algn="ctr"/>
            <a:endParaRPr lang="en-GB" sz="4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 err="1">
                <a:solidFill>
                  <a:schemeClr val="accent1">
                    <a:lumMod val="50000"/>
                  </a:schemeClr>
                </a:solidFill>
              </a:rPr>
              <a:t>PyFish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 team: Edward Clark, Thomas Gardner, Everardo González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</a:rPr>
              <a:t>Ávalos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</a:rPr>
              <a:t>Evgeny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 Ivanov and Pierrot Van der Aa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031871-A1B0-475B-AF3B-10D29F6A35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93" y="5448649"/>
            <a:ext cx="1256093" cy="1256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FB494-1A5C-4FE7-A1D6-460622EC76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77" y="5476017"/>
            <a:ext cx="37052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AEE41ADC-B6D2-4333-B61F-620EC12C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6796" y="5841940"/>
            <a:ext cx="914400" cy="914400"/>
          </a:xfrm>
          <a:prstGeom prst="rect">
            <a:avLst/>
          </a:prstGeom>
        </p:spPr>
      </p:pic>
      <p:pic>
        <p:nvPicPr>
          <p:cNvPr id="7" name="Graphic 6" descr="Forest scene">
            <a:extLst>
              <a:ext uri="{FF2B5EF4-FFF2-40B4-BE49-F238E27FC236}">
                <a16:creationId xmlns:a16="http://schemas.microsoft.com/office/drawing/2014/main" id="{2B8AF87C-E979-4ABA-8AFB-B73C769B9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1512" y="3039713"/>
            <a:ext cx="1810880" cy="18108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1BEE0D9-6509-4512-BB27-EBDD96768931}"/>
              </a:ext>
            </a:extLst>
          </p:cNvPr>
          <p:cNvGrpSpPr/>
          <p:nvPr/>
        </p:nvGrpSpPr>
        <p:grpSpPr>
          <a:xfrm>
            <a:off x="378947" y="1393221"/>
            <a:ext cx="1879483" cy="2535725"/>
            <a:chOff x="276837" y="931178"/>
            <a:chExt cx="1879483" cy="25357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5735A-731A-4198-89B3-05727E02E1BB}"/>
                </a:ext>
              </a:extLst>
            </p:cNvPr>
            <p:cNvSpPr txBox="1"/>
            <p:nvPr/>
          </p:nvSpPr>
          <p:spPr>
            <a:xfrm>
              <a:off x="345440" y="993339"/>
              <a:ext cx="18108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Variables</a:t>
              </a:r>
            </a:p>
            <a:p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49BD0D-7767-43C1-BDA0-A13B41350B26}"/>
                </a:ext>
              </a:extLst>
            </p:cNvPr>
            <p:cNvSpPr txBox="1"/>
            <p:nvPr/>
          </p:nvSpPr>
          <p:spPr>
            <a:xfrm>
              <a:off x="345440" y="2174241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Temperature</a:t>
              </a:r>
            </a:p>
            <a:p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86B741-69BC-4D58-A48A-34211E0EE1C1}"/>
                </a:ext>
              </a:extLst>
            </p:cNvPr>
            <p:cNvSpPr txBox="1"/>
            <p:nvPr/>
          </p:nvSpPr>
          <p:spPr>
            <a:xfrm>
              <a:off x="345440" y="2820572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Salinity</a:t>
              </a:r>
            </a:p>
            <a:p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910044-6C79-4D54-8A07-2C2E36C23C06}"/>
                </a:ext>
              </a:extLst>
            </p:cNvPr>
            <p:cNvSpPr txBox="1"/>
            <p:nvPr/>
          </p:nvSpPr>
          <p:spPr>
            <a:xfrm>
              <a:off x="345440" y="1527910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Phytoplankton</a:t>
              </a:r>
            </a:p>
            <a:p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617A43-1BE8-4C8D-8130-03119F15AA1D}"/>
                </a:ext>
              </a:extLst>
            </p:cNvPr>
            <p:cNvSpPr/>
            <p:nvPr/>
          </p:nvSpPr>
          <p:spPr>
            <a:xfrm>
              <a:off x="276837" y="931178"/>
              <a:ext cx="1810880" cy="2535725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FE89BC-64AB-4943-AEB2-D1C4324C2DF3}"/>
              </a:ext>
            </a:extLst>
          </p:cNvPr>
          <p:cNvGrpSpPr/>
          <p:nvPr/>
        </p:nvGrpSpPr>
        <p:grpSpPr>
          <a:xfrm>
            <a:off x="344646" y="5353353"/>
            <a:ext cx="1902810" cy="1273939"/>
            <a:chOff x="253510" y="3805049"/>
            <a:chExt cx="1902810" cy="12739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D5FEC-A538-485F-8DFE-A953A2C1250E}"/>
                </a:ext>
              </a:extLst>
            </p:cNvPr>
            <p:cNvSpPr txBox="1"/>
            <p:nvPr/>
          </p:nvSpPr>
          <p:spPr>
            <a:xfrm>
              <a:off x="345440" y="3805049"/>
              <a:ext cx="18108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Target</a:t>
              </a:r>
            </a:p>
            <a:p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8406A-A522-42DF-AEBD-4097F4B84953}"/>
                </a:ext>
              </a:extLst>
            </p:cNvPr>
            <p:cNvSpPr txBox="1"/>
            <p:nvPr/>
          </p:nvSpPr>
          <p:spPr>
            <a:xfrm>
              <a:off x="345440" y="4432656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Fishing effort</a:t>
              </a:r>
            </a:p>
            <a:p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430BD9-8210-4B57-AA5A-6BCAB1CE473E}"/>
                </a:ext>
              </a:extLst>
            </p:cNvPr>
            <p:cNvSpPr/>
            <p:nvPr/>
          </p:nvSpPr>
          <p:spPr>
            <a:xfrm>
              <a:off x="253510" y="3805050"/>
              <a:ext cx="1810880" cy="127393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10361D-6770-41C1-B8BB-B87EDB2D182B}"/>
              </a:ext>
            </a:extLst>
          </p:cNvPr>
          <p:cNvCxnSpPr>
            <a:cxnSpLocks/>
          </p:cNvCxnSpPr>
          <p:nvPr/>
        </p:nvCxnSpPr>
        <p:spPr>
          <a:xfrm>
            <a:off x="2258430" y="3011648"/>
            <a:ext cx="1024898" cy="6040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BB61D5-0893-4FB6-81A1-2BE078F7A209}"/>
              </a:ext>
            </a:extLst>
          </p:cNvPr>
          <p:cNvCxnSpPr/>
          <p:nvPr/>
        </p:nvCxnSpPr>
        <p:spPr>
          <a:xfrm flipV="1">
            <a:off x="2440037" y="4772268"/>
            <a:ext cx="771787" cy="9602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C42CFB-C6BA-4288-A8F6-07A4E378BB59}"/>
              </a:ext>
            </a:extLst>
          </p:cNvPr>
          <p:cNvCxnSpPr>
            <a:cxnSpLocks/>
          </p:cNvCxnSpPr>
          <p:nvPr/>
        </p:nvCxnSpPr>
        <p:spPr>
          <a:xfrm flipV="1">
            <a:off x="5142663" y="4187225"/>
            <a:ext cx="99360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id="{9903503C-1F75-4B75-8B8F-0C4FCDEA3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6099" y="3282615"/>
            <a:ext cx="1928070" cy="192807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CBF0155-BE42-4A6F-B951-C237FEB22938}"/>
              </a:ext>
            </a:extLst>
          </p:cNvPr>
          <p:cNvGrpSpPr/>
          <p:nvPr/>
        </p:nvGrpSpPr>
        <p:grpSpPr>
          <a:xfrm>
            <a:off x="6164929" y="377977"/>
            <a:ext cx="1999920" cy="1816069"/>
            <a:chOff x="276837" y="931178"/>
            <a:chExt cx="1879483" cy="25357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DB2177-DC3C-434A-AAFA-BAD01B662E4A}"/>
                </a:ext>
              </a:extLst>
            </p:cNvPr>
            <p:cNvSpPr txBox="1"/>
            <p:nvPr/>
          </p:nvSpPr>
          <p:spPr>
            <a:xfrm>
              <a:off x="345440" y="993339"/>
              <a:ext cx="18108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Variables</a:t>
              </a:r>
            </a:p>
            <a:p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65BB37-B96E-49F2-8CA6-AD655FE72250}"/>
                </a:ext>
              </a:extLst>
            </p:cNvPr>
            <p:cNvSpPr txBox="1"/>
            <p:nvPr/>
          </p:nvSpPr>
          <p:spPr>
            <a:xfrm>
              <a:off x="345440" y="2174241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Temperature</a:t>
              </a:r>
            </a:p>
            <a:p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C2F4FB-0975-497D-9675-DC5BD6B2126A}"/>
                </a:ext>
              </a:extLst>
            </p:cNvPr>
            <p:cNvSpPr txBox="1"/>
            <p:nvPr/>
          </p:nvSpPr>
          <p:spPr>
            <a:xfrm>
              <a:off x="345440" y="2820572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Salinity</a:t>
              </a:r>
            </a:p>
            <a:p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B09211-1D0D-48F5-AD21-6E483829532E}"/>
                </a:ext>
              </a:extLst>
            </p:cNvPr>
            <p:cNvSpPr txBox="1"/>
            <p:nvPr/>
          </p:nvSpPr>
          <p:spPr>
            <a:xfrm>
              <a:off x="345440" y="1527910"/>
              <a:ext cx="1810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Phytoplankton</a:t>
              </a:r>
            </a:p>
            <a:p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6AA4EC-ACAB-447F-A607-5D206164FECA}"/>
                </a:ext>
              </a:extLst>
            </p:cNvPr>
            <p:cNvSpPr/>
            <p:nvPr/>
          </p:nvSpPr>
          <p:spPr>
            <a:xfrm>
              <a:off x="276837" y="931178"/>
              <a:ext cx="1810880" cy="2535725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Graphic 33" descr="Stopwatch">
            <a:extLst>
              <a:ext uri="{FF2B5EF4-FFF2-40B4-BE49-F238E27FC236}">
                <a16:creationId xmlns:a16="http://schemas.microsoft.com/office/drawing/2014/main" id="{579BEC3B-270F-470F-A851-4A7C113F9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886" y="4187226"/>
            <a:ext cx="914400" cy="914400"/>
          </a:xfrm>
          <a:prstGeom prst="rect">
            <a:avLst/>
          </a:prstGeom>
        </p:spPr>
      </p:pic>
      <p:pic>
        <p:nvPicPr>
          <p:cNvPr id="37" name="Graphic 36" descr="Research">
            <a:extLst>
              <a:ext uri="{FF2B5EF4-FFF2-40B4-BE49-F238E27FC236}">
                <a16:creationId xmlns:a16="http://schemas.microsoft.com/office/drawing/2014/main" id="{3D39AE58-5897-4CCF-8AC4-4A533C74A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3403" y="828811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E2CE80-7C18-4F00-89BF-B31327946298}"/>
              </a:ext>
            </a:extLst>
          </p:cNvPr>
          <p:cNvCxnSpPr>
            <a:cxnSpLocks/>
          </p:cNvCxnSpPr>
          <p:nvPr/>
        </p:nvCxnSpPr>
        <p:spPr>
          <a:xfrm>
            <a:off x="7033258" y="2425495"/>
            <a:ext cx="0" cy="857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Map with pin">
            <a:extLst>
              <a:ext uri="{FF2B5EF4-FFF2-40B4-BE49-F238E27FC236}">
                <a16:creationId xmlns:a16="http://schemas.microsoft.com/office/drawing/2014/main" id="{C066B7AE-4156-4509-AA94-440644086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8653" y="3011648"/>
            <a:ext cx="2053895" cy="205389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BFD87A-5E17-4C69-879E-5D5E13D3CA2C}"/>
              </a:ext>
            </a:extLst>
          </p:cNvPr>
          <p:cNvCxnSpPr>
            <a:cxnSpLocks/>
          </p:cNvCxnSpPr>
          <p:nvPr/>
        </p:nvCxnSpPr>
        <p:spPr>
          <a:xfrm flipV="1">
            <a:off x="7971735" y="4187226"/>
            <a:ext cx="99360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C936D3-9B75-4F81-A6BE-29D0EA91B82A}"/>
              </a:ext>
            </a:extLst>
          </p:cNvPr>
          <p:cNvGrpSpPr/>
          <p:nvPr/>
        </p:nvGrpSpPr>
        <p:grpSpPr>
          <a:xfrm>
            <a:off x="9294687" y="871063"/>
            <a:ext cx="2063495" cy="1586421"/>
            <a:chOff x="217091" y="1450943"/>
            <a:chExt cx="1939229" cy="227208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0C1DA8-EBAD-4B5E-A458-557C70704400}"/>
                </a:ext>
              </a:extLst>
            </p:cNvPr>
            <p:cNvSpPr txBox="1"/>
            <p:nvPr/>
          </p:nvSpPr>
          <p:spPr>
            <a:xfrm>
              <a:off x="345440" y="2174241"/>
              <a:ext cx="1810880" cy="90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Danger</a:t>
              </a:r>
            </a:p>
            <a:p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6E3B2D-1418-4FFA-A3AA-3CFD4259F23E}"/>
                </a:ext>
              </a:extLst>
            </p:cNvPr>
            <p:cNvSpPr txBox="1"/>
            <p:nvPr/>
          </p:nvSpPr>
          <p:spPr>
            <a:xfrm>
              <a:off x="345440" y="2820572"/>
              <a:ext cx="1810880" cy="90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Vulnerability</a:t>
              </a:r>
            </a:p>
            <a:p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A868A-E345-4FFA-8200-439D955A9E79}"/>
                </a:ext>
              </a:extLst>
            </p:cNvPr>
            <p:cNvSpPr txBox="1"/>
            <p:nvPr/>
          </p:nvSpPr>
          <p:spPr>
            <a:xfrm>
              <a:off x="345440" y="1527909"/>
              <a:ext cx="1810880" cy="90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Pollution</a:t>
              </a:r>
            </a:p>
            <a:p>
              <a:endParaRPr lang="en-GB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98DF3B-F26D-433B-A70C-809862105F5D}"/>
                </a:ext>
              </a:extLst>
            </p:cNvPr>
            <p:cNvSpPr/>
            <p:nvPr/>
          </p:nvSpPr>
          <p:spPr>
            <a:xfrm>
              <a:off x="217091" y="1450943"/>
              <a:ext cx="1548483" cy="195379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0DABEF-6BDA-4C32-8029-733E270456E6}"/>
              </a:ext>
            </a:extLst>
          </p:cNvPr>
          <p:cNvCxnSpPr>
            <a:cxnSpLocks/>
          </p:cNvCxnSpPr>
          <p:nvPr/>
        </p:nvCxnSpPr>
        <p:spPr>
          <a:xfrm>
            <a:off x="10083134" y="2456531"/>
            <a:ext cx="0" cy="857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1762BB6-15E5-49CA-92E6-9BA3F39C26E1}"/>
              </a:ext>
            </a:extLst>
          </p:cNvPr>
          <p:cNvCxnSpPr>
            <a:cxnSpLocks/>
          </p:cNvCxnSpPr>
          <p:nvPr/>
        </p:nvCxnSpPr>
        <p:spPr>
          <a:xfrm>
            <a:off x="10107140" y="4850593"/>
            <a:ext cx="0" cy="857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88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hip on the water&#10;&#10;Description automatically generated">
            <a:extLst>
              <a:ext uri="{FF2B5EF4-FFF2-40B4-BE49-F238E27FC236}">
                <a16:creationId xmlns:a16="http://schemas.microsoft.com/office/drawing/2014/main" id="{8A1A7AA2-B621-4970-9D9A-91BA7F7C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A78B2-9359-49AA-BB1B-ED82865522F0}"/>
              </a:ext>
            </a:extLst>
          </p:cNvPr>
          <p:cNvSpPr txBox="1"/>
          <p:nvPr/>
        </p:nvSpPr>
        <p:spPr>
          <a:xfrm>
            <a:off x="1189149" y="979152"/>
            <a:ext cx="981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accent1">
                    <a:lumMod val="50000"/>
                  </a:schemeClr>
                </a:solidFill>
              </a:rPr>
              <a:t>Thank you for your attention</a:t>
            </a:r>
          </a:p>
          <a:p>
            <a:pPr algn="ctr"/>
            <a:endParaRPr lang="en-GB" sz="4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 err="1">
                <a:solidFill>
                  <a:schemeClr val="accent1">
                    <a:lumMod val="50000"/>
                  </a:schemeClr>
                </a:solidFill>
              </a:rPr>
              <a:t>PyFish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 team: Edward Clark, Thomas Gardner, Everardo González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</a:rPr>
              <a:t>Ávalos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</a:rPr>
              <a:t>Evgeny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 Ivanov and Pierrot Van der Aa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031871-A1B0-475B-AF3B-10D29F6A35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93" y="5448649"/>
            <a:ext cx="1256093" cy="1256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FB494-1A5C-4FE7-A1D6-460622EC76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77" y="5476017"/>
            <a:ext cx="37052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0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103</Words>
  <Application>Microsoft Office PowerPoint</Application>
  <PresentationFormat>Widescreen</PresentationFormat>
  <Paragraphs>46</Paragraphs>
  <Slides>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Pierrot</dc:creator>
  <cp:lastModifiedBy>Pierrot</cp:lastModifiedBy>
  <cp:revision>15</cp:revision>
  <dcterms:created xsi:type="dcterms:W3CDTF">2019-09-05T13:53:42Z</dcterms:created>
  <dcterms:modified xsi:type="dcterms:W3CDTF">2019-09-06T11:27:24Z</dcterms:modified>
</cp:coreProperties>
</file>